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7" r:id="rId28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2" Type="http://schemas.openxmlformats.org/officeDocument/2006/relationships/slide" Target="slides/slide16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0" name="Shape 11360"/>
        <p:cNvGrpSpPr/>
        <p:nvPr/>
      </p:nvGrpSpPr>
      <p:grpSpPr>
        <a:xfrm>
          <a:off x="0" y="0"/>
          <a:ext cx="0" cy="0"/>
          <a:chOff x="0" y="0"/>
          <a:chExt cx="0" cy="0"/>
        </a:xfrm>
      </p:grpSpPr>
      <p:sp>
        <p:nvSpPr>
          <p:cNvPr id="11361" name="Google Shape;11361;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2" name="Google Shape;11362;p1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notesSlide" Target="../notesSlides/notesSlide162.xml"/><Relationship Id="rId3" Type="http://schemas.openxmlformats.org/officeDocument/2006/relationships/image" Target="../media/image320.png"/><Relationship Id="rId4" Type="http://schemas.openxmlformats.org/officeDocument/2006/relationships/image" Target="../media/image321.png"/><Relationship Id="rId5" Type="http://schemas.openxmlformats.org/officeDocument/2006/relationships/image" Target="../media/image329.png"/></Relationships>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63" name="Shape 11363"/>
        <p:cNvGrpSpPr/>
        <p:nvPr/>
      </p:nvGrpSpPr>
      <p:grpSpPr>
        <a:xfrm>
          <a:off x="0" y="0"/>
          <a:ext cx="0" cy="0"/>
          <a:chOff x="0" y="0"/>
          <a:chExt cx="0" cy="0"/>
        </a:xfrm>
      </p:grpSpPr>
      <p:sp>
        <p:nvSpPr>
          <p:cNvPr id="11364" name="Google Shape;11364;p1592"/>
          <p:cNvSpPr txBox="1"/>
          <p:nvPr>
            <p:ph idx="4294967295" type="title"/>
          </p:nvPr>
        </p:nvSpPr>
        <p:spPr>
          <a:xfrm>
            <a:off x="685800" y="152400"/>
            <a:ext cx="7162800" cy="685800"/>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990000"/>
                </a:solidFill>
                <a:latin typeface="Comic Sans MS"/>
                <a:ea typeface="Comic Sans MS"/>
                <a:cs typeface="Comic Sans MS"/>
                <a:sym typeface="Comic Sans MS"/>
              </a:rPr>
              <a:t>Polarization Profiles</a:t>
            </a:r>
            <a:endParaRPr/>
          </a:p>
        </p:txBody>
      </p:sp>
      <p:sp>
        <p:nvSpPr>
          <p:cNvPr id="11365" name="Google Shape;11365;p1592"/>
          <p:cNvSpPr/>
          <p:nvPr/>
        </p:nvSpPr>
        <p:spPr>
          <a:xfrm>
            <a:off x="0" y="1066800"/>
            <a:ext cx="9144000" cy="1165225"/>
          </a:xfrm>
          <a:prstGeom prst="rect">
            <a:avLst/>
          </a:prstGeom>
          <a:solidFill>
            <a:schemeClr val="lt1"/>
          </a:solidFill>
          <a:ln>
            <a:noFill/>
          </a:ln>
        </p:spPr>
        <p:txBody>
          <a:bodyPr anchorCtr="0" anchor="t" bIns="45700" lIns="91425" spcFirstLastPara="1" rIns="91425" wrap="square" tIns="45700">
            <a:noAutofit/>
          </a:bodyPr>
          <a:lstStyle/>
          <a:p>
            <a:pPr indent="-233363" lvl="0" marL="233363" marR="0" rtl="0" algn="l">
              <a:lnSpc>
                <a:spcPct val="100000"/>
              </a:lnSpc>
              <a:spcBef>
                <a:spcPts val="0"/>
              </a:spcBef>
              <a:spcAft>
                <a:spcPts val="0"/>
              </a:spcAft>
              <a:buClr>
                <a:srgbClr val="000066"/>
              </a:buClr>
              <a:buSzPts val="2000"/>
              <a:buFont typeface="Tahoma"/>
              <a:buChar char="•"/>
            </a:pPr>
            <a:r>
              <a:rPr b="0" i="0" lang="en-US" sz="2000" u="none" cap="none" strike="noStrike">
                <a:solidFill>
                  <a:srgbClr val="000066"/>
                </a:solidFill>
                <a:latin typeface="Tahoma"/>
                <a:ea typeface="Tahoma"/>
                <a:cs typeface="Tahoma"/>
                <a:sym typeface="Tahoma"/>
              </a:rPr>
              <a:t>Polarization loss from intrinsic resonances: polarization lost at edge of beam → polarization profile.</a:t>
            </a:r>
            <a:endParaRPr/>
          </a:p>
          <a:p>
            <a:pPr indent="-233363" lvl="0" marL="233363" marR="0" rtl="0" algn="l">
              <a:lnSpc>
                <a:spcPct val="100000"/>
              </a:lnSpc>
              <a:spcBef>
                <a:spcPts val="400"/>
              </a:spcBef>
              <a:spcAft>
                <a:spcPts val="0"/>
              </a:spcAft>
              <a:buClr>
                <a:srgbClr val="000066"/>
              </a:buClr>
              <a:buSzPts val="2000"/>
              <a:buFont typeface="Tahoma"/>
              <a:buChar char="•"/>
            </a:pPr>
            <a:r>
              <a:rPr b="0" i="0" lang="en-US" sz="2000" u="none" cap="none" strike="noStrike">
                <a:solidFill>
                  <a:srgbClr val="000066"/>
                </a:solidFill>
                <a:latin typeface="Tahoma"/>
                <a:ea typeface="Tahoma"/>
                <a:cs typeface="Tahoma"/>
                <a:sym typeface="Tahoma"/>
              </a:rPr>
              <a:t>Impact of polarization profile on beam polarization at collisions:</a:t>
            </a:r>
            <a:endParaRPr/>
          </a:p>
          <a:p>
            <a:pPr indent="-233363" lvl="0" marL="233363" marR="0" rtl="0" algn="l">
              <a:lnSpc>
                <a:spcPct val="100000"/>
              </a:lnSpc>
              <a:spcBef>
                <a:spcPts val="400"/>
              </a:spcBef>
              <a:spcAft>
                <a:spcPts val="0"/>
              </a:spcAft>
              <a:buClr>
                <a:schemeClr val="dk1"/>
              </a:buClr>
              <a:buSzPts val="2000"/>
              <a:buFont typeface="Arial"/>
              <a:buNone/>
            </a:pPr>
            <a:r>
              <a:t/>
            </a:r>
            <a:endParaRPr b="0" i="0" sz="2000" u="none" cap="none" strike="noStrike">
              <a:solidFill>
                <a:srgbClr val="000000"/>
              </a:solidFill>
              <a:latin typeface="Tahoma"/>
              <a:ea typeface="Tahoma"/>
              <a:cs typeface="Tahoma"/>
              <a:sym typeface="Tahoma"/>
            </a:endParaRPr>
          </a:p>
        </p:txBody>
      </p:sp>
      <p:sp>
        <p:nvSpPr>
          <p:cNvPr id="11366" name="Google Shape;11366;p1592"/>
          <p:cNvSpPr/>
          <p:nvPr/>
        </p:nvSpPr>
        <p:spPr>
          <a:xfrm>
            <a:off x="304800" y="5334000"/>
            <a:ext cx="8458200" cy="914400"/>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233363" lvl="0" marL="233363" marR="0" rtl="0" algn="l">
              <a:lnSpc>
                <a:spcPct val="100000"/>
              </a:lnSpc>
              <a:spcBef>
                <a:spcPts val="0"/>
              </a:spcBef>
              <a:spcAft>
                <a:spcPts val="0"/>
              </a:spcAft>
              <a:buClr>
                <a:srgbClr val="990000"/>
              </a:buClr>
              <a:buSzPts val="2400"/>
              <a:buFont typeface="Calibri"/>
              <a:buNone/>
            </a:pPr>
            <a:r>
              <a:rPr b="0" i="0" lang="en-US" sz="2400" u="none" cap="none" strike="noStrike">
                <a:solidFill>
                  <a:srgbClr val="990000"/>
                </a:solidFill>
                <a:latin typeface="Calibri"/>
                <a:ea typeface="Calibri"/>
                <a:cs typeface="Calibri"/>
                <a:sym typeface="Calibri"/>
              </a:rPr>
              <a:t>For R</a:t>
            </a:r>
            <a:r>
              <a:rPr b="0" baseline="-25000" i="0" lang="en-US" sz="2400" u="none" cap="none" strike="noStrike">
                <a:solidFill>
                  <a:srgbClr val="990000"/>
                </a:solidFill>
                <a:latin typeface="Calibri"/>
                <a:ea typeface="Calibri"/>
                <a:cs typeface="Calibri"/>
                <a:sym typeface="Calibri"/>
              </a:rPr>
              <a:t>H</a:t>
            </a:r>
            <a:r>
              <a:rPr b="0" i="0" lang="en-US" sz="2400" u="none" cap="none" strike="noStrike">
                <a:solidFill>
                  <a:srgbClr val="990000"/>
                </a:solidFill>
                <a:latin typeface="Calibri"/>
                <a:ea typeface="Calibri"/>
                <a:cs typeface="Calibri"/>
                <a:sym typeface="Calibri"/>
              </a:rPr>
              <a:t> ≈ R</a:t>
            </a:r>
            <a:r>
              <a:rPr b="0" baseline="-25000" i="0" lang="en-US" sz="2400" u="none" cap="none" strike="noStrike">
                <a:solidFill>
                  <a:srgbClr val="990000"/>
                </a:solidFill>
                <a:latin typeface="Calibri"/>
                <a:ea typeface="Calibri"/>
                <a:cs typeface="Calibri"/>
                <a:sym typeface="Calibri"/>
              </a:rPr>
              <a:t>V </a:t>
            </a:r>
            <a:r>
              <a:rPr b="0" i="0" lang="en-US" sz="2400" u="none" cap="none" strike="noStrike">
                <a:solidFill>
                  <a:srgbClr val="990000"/>
                </a:solidFill>
                <a:latin typeface="Calibri"/>
                <a:ea typeface="Calibri"/>
                <a:cs typeface="Calibri"/>
                <a:sym typeface="Calibri"/>
              </a:rPr>
              <a:t> = R and small: </a:t>
            </a:r>
            <a:r>
              <a:rPr b="0" i="1" lang="en-US" sz="2400" u="none" cap="none" strike="noStrike">
                <a:solidFill>
                  <a:srgbClr val="990000"/>
                </a:solidFill>
                <a:latin typeface="Calibri"/>
                <a:ea typeface="Calibri"/>
                <a:cs typeface="Calibri"/>
                <a:sym typeface="Calibri"/>
              </a:rPr>
              <a:t>P</a:t>
            </a:r>
            <a:r>
              <a:rPr b="0" baseline="-25000" i="1" lang="en-US" sz="2400" u="none" cap="none" strike="noStrike">
                <a:solidFill>
                  <a:srgbClr val="990000"/>
                </a:solidFill>
                <a:latin typeface="Calibri"/>
                <a:ea typeface="Calibri"/>
                <a:cs typeface="Calibri"/>
                <a:sym typeface="Calibri"/>
              </a:rPr>
              <a:t>0</a:t>
            </a:r>
            <a:r>
              <a:rPr b="0" i="1" lang="en-US" sz="2400" u="none" cap="none" strike="noStrike">
                <a:solidFill>
                  <a:srgbClr val="990000"/>
                </a:solidFill>
                <a:latin typeface="Calibri"/>
                <a:ea typeface="Calibri"/>
                <a:cs typeface="Calibri"/>
                <a:sym typeface="Calibri"/>
              </a:rPr>
              <a:t> = Pjet (1+R)</a:t>
            </a:r>
            <a:r>
              <a:rPr b="0" baseline="30000" i="1" lang="en-US" sz="2400" u="none" cap="none" strike="noStrike">
                <a:solidFill>
                  <a:srgbClr val="990000"/>
                </a:solidFill>
                <a:latin typeface="Calibri"/>
                <a:ea typeface="Calibri"/>
                <a:cs typeface="Calibri"/>
                <a:sym typeface="Calibri"/>
              </a:rPr>
              <a:t>2</a:t>
            </a:r>
            <a:r>
              <a:rPr b="0" i="1" lang="en-US" sz="2400" u="none" cap="none" strike="noStrike">
                <a:solidFill>
                  <a:srgbClr val="990000"/>
                </a:solidFill>
                <a:latin typeface="Calibri"/>
                <a:ea typeface="Calibri"/>
                <a:cs typeface="Calibri"/>
                <a:sym typeface="Calibri"/>
              </a:rPr>
              <a:t> ; </a:t>
            </a:r>
            <a:endParaRPr/>
          </a:p>
          <a:p>
            <a:pPr indent="-233363" lvl="0" marL="233363" marR="0" rtl="0" algn="l">
              <a:lnSpc>
                <a:spcPct val="100000"/>
              </a:lnSpc>
              <a:spcBef>
                <a:spcPts val="480"/>
              </a:spcBef>
              <a:spcAft>
                <a:spcPts val="0"/>
              </a:spcAft>
              <a:buClr>
                <a:srgbClr val="990000"/>
              </a:buClr>
              <a:buSzPts val="2400"/>
              <a:buFont typeface="Calibri"/>
              <a:buNone/>
            </a:pPr>
            <a:r>
              <a:rPr b="0" i="1" lang="en-US" sz="2400" u="none" cap="none" strike="noStrike">
                <a:solidFill>
                  <a:srgbClr val="990000"/>
                </a:solidFill>
                <a:latin typeface="Calibri"/>
                <a:ea typeface="Calibri"/>
                <a:cs typeface="Calibri"/>
                <a:sym typeface="Calibri"/>
              </a:rPr>
              <a:t>P</a:t>
            </a:r>
            <a:r>
              <a:rPr b="0" baseline="-25000" i="1" lang="en-US" sz="2400" u="none" cap="none" strike="noStrike">
                <a:solidFill>
                  <a:srgbClr val="990000"/>
                </a:solidFill>
                <a:latin typeface="Calibri"/>
                <a:ea typeface="Calibri"/>
                <a:cs typeface="Calibri"/>
                <a:sym typeface="Calibri"/>
              </a:rPr>
              <a:t>coll.</a:t>
            </a:r>
            <a:r>
              <a:rPr b="0" i="1" lang="en-US" sz="2400" u="none" cap="none" strike="noStrike">
                <a:solidFill>
                  <a:srgbClr val="990000"/>
                </a:solidFill>
                <a:latin typeface="Calibri"/>
                <a:ea typeface="Calibri"/>
                <a:cs typeface="Calibri"/>
                <a:sym typeface="Calibri"/>
              </a:rPr>
              <a:t> = Pjet (1+ ½R)</a:t>
            </a:r>
            <a:endParaRPr/>
          </a:p>
        </p:txBody>
      </p:sp>
      <p:sp>
        <p:nvSpPr>
          <p:cNvPr id="11367" name="Google Shape;11367;p1592"/>
          <p:cNvSpPr txBox="1"/>
          <p:nvPr/>
        </p:nvSpPr>
        <p:spPr>
          <a:xfrm>
            <a:off x="898525" y="6284913"/>
            <a:ext cx="2816225" cy="3698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Bazilevskiy, Roser, Fisher</a:t>
            </a:r>
            <a:endParaRPr/>
          </a:p>
        </p:txBody>
      </p:sp>
      <p:sp>
        <p:nvSpPr>
          <p:cNvPr id="11368" name="Google Shape;11368;p1592"/>
          <p:cNvSpPr txBox="1"/>
          <p:nvPr/>
        </p:nvSpPr>
        <p:spPr>
          <a:xfrm>
            <a:off x="533400" y="4572000"/>
            <a:ext cx="8586788" cy="70485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99"/>
              </a:buClr>
              <a:buSzPts val="2000"/>
              <a:buFont typeface="Arial"/>
              <a:buNone/>
            </a:pPr>
            <a:r>
              <a:rPr b="0" i="0" lang="en-US" sz="2000" u="none" cap="none" strike="noStrike">
                <a:solidFill>
                  <a:srgbClr val="333399"/>
                </a:solidFill>
                <a:latin typeface="Arial"/>
                <a:ea typeface="Arial"/>
                <a:cs typeface="Arial"/>
                <a:sym typeface="Arial"/>
              </a:rPr>
              <a:t>&lt;P&gt;=Pjet-average polarization measured by H-jet or p-Carbon polarimeter </a:t>
            </a:r>
            <a:endParaRPr/>
          </a:p>
          <a:p>
            <a:pPr indent="0" lvl="0" marL="0" marR="0" rtl="0" algn="l">
              <a:lnSpc>
                <a:spcPct val="100000"/>
              </a:lnSpc>
              <a:spcBef>
                <a:spcPts val="0"/>
              </a:spcBef>
              <a:spcAft>
                <a:spcPts val="0"/>
              </a:spcAft>
              <a:buClr>
                <a:srgbClr val="333399"/>
              </a:buClr>
              <a:buSzPts val="2000"/>
              <a:buFont typeface="Arial"/>
              <a:buNone/>
            </a:pPr>
            <a:r>
              <a:rPr b="0" i="0" lang="en-US" sz="2000" u="none" cap="none" strike="noStrike">
                <a:solidFill>
                  <a:srgbClr val="333399"/>
                </a:solidFill>
                <a:latin typeface="Arial"/>
                <a:ea typeface="Arial"/>
                <a:cs typeface="Arial"/>
                <a:sym typeface="Arial"/>
              </a:rPr>
              <a:t>in a sweep mode. P</a:t>
            </a:r>
            <a:r>
              <a:rPr b="0" baseline="-25000" i="0" lang="en-US" sz="2000" u="none" cap="none" strike="noStrike">
                <a:solidFill>
                  <a:srgbClr val="333399"/>
                </a:solidFill>
                <a:latin typeface="Arial"/>
                <a:ea typeface="Arial"/>
                <a:cs typeface="Arial"/>
                <a:sym typeface="Arial"/>
              </a:rPr>
              <a:t>0</a:t>
            </a:r>
            <a:r>
              <a:rPr b="0" i="0" lang="en-US" sz="2000" u="none" cap="none" strike="noStrike">
                <a:solidFill>
                  <a:srgbClr val="333399"/>
                </a:solidFill>
                <a:latin typeface="Arial"/>
                <a:ea typeface="Arial"/>
                <a:cs typeface="Arial"/>
                <a:sym typeface="Arial"/>
              </a:rPr>
              <a:t>-maximum polarization in the beam center.</a:t>
            </a:r>
            <a:endParaRPr/>
          </a:p>
        </p:txBody>
      </p:sp>
      <p:pic>
        <p:nvPicPr>
          <p:cNvPr id="11369" name="Google Shape;11369;p1592"/>
          <p:cNvPicPr preferRelativeResize="0"/>
          <p:nvPr/>
        </p:nvPicPr>
        <p:blipFill rotWithShape="1">
          <a:blip r:embed="rId3">
            <a:alphaModFix/>
          </a:blip>
          <a:srcRect b="0" l="0" r="0" t="0"/>
          <a:stretch/>
        </p:blipFill>
        <p:spPr>
          <a:xfrm>
            <a:off x="152400" y="2362200"/>
            <a:ext cx="8839200" cy="914400"/>
          </a:xfrm>
          <a:prstGeom prst="rect">
            <a:avLst/>
          </a:prstGeom>
          <a:noFill/>
          <a:ln cap="flat" cmpd="sng" w="9525">
            <a:solidFill>
              <a:schemeClr val="dk1"/>
            </a:solidFill>
            <a:prstDash val="solid"/>
            <a:miter lim="800000"/>
            <a:headEnd len="sm" w="sm" type="none"/>
            <a:tailEnd len="sm" w="sm" type="none"/>
          </a:ln>
        </p:spPr>
      </p:pic>
      <p:pic>
        <p:nvPicPr>
          <p:cNvPr id="11370" name="Google Shape;11370;p1592"/>
          <p:cNvPicPr preferRelativeResize="0"/>
          <p:nvPr/>
        </p:nvPicPr>
        <p:blipFill rotWithShape="1">
          <a:blip r:embed="rId4">
            <a:alphaModFix/>
          </a:blip>
          <a:srcRect b="0" l="0" r="0" t="0"/>
          <a:stretch/>
        </p:blipFill>
        <p:spPr>
          <a:xfrm>
            <a:off x="457200" y="3352800"/>
            <a:ext cx="2590800" cy="815975"/>
          </a:xfrm>
          <a:prstGeom prst="rect">
            <a:avLst/>
          </a:prstGeom>
          <a:solidFill>
            <a:schemeClr val="lt1"/>
          </a:solidFill>
          <a:ln cap="flat" cmpd="sng" w="9525">
            <a:solidFill>
              <a:schemeClr val="dk1"/>
            </a:solidFill>
            <a:prstDash val="solid"/>
            <a:miter lim="800000"/>
            <a:headEnd len="sm" w="sm" type="none"/>
            <a:tailEnd len="sm" w="sm" type="none"/>
          </a:ln>
        </p:spPr>
      </p:pic>
      <p:pic>
        <p:nvPicPr>
          <p:cNvPr id="11371" name="Google Shape;11371;p1592"/>
          <p:cNvPicPr preferRelativeResize="0"/>
          <p:nvPr/>
        </p:nvPicPr>
        <p:blipFill rotWithShape="1">
          <a:blip r:embed="rId5">
            <a:alphaModFix/>
          </a:blip>
          <a:srcRect b="0" l="0" r="0" t="0"/>
          <a:stretch/>
        </p:blipFill>
        <p:spPr>
          <a:xfrm>
            <a:off x="4038600" y="3352800"/>
            <a:ext cx="3657600" cy="11112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